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52" r:id="rId5"/>
  </p:sldMasterIdLst>
  <p:notesMasterIdLst>
    <p:notesMasterId r:id="rId28"/>
  </p:notesMasterIdLst>
  <p:sldIdLst>
    <p:sldId id="258" r:id="rId6"/>
    <p:sldId id="419" r:id="rId7"/>
    <p:sldId id="403" r:id="rId8"/>
    <p:sldId id="420" r:id="rId9"/>
    <p:sldId id="421" r:id="rId10"/>
    <p:sldId id="423" r:id="rId11"/>
    <p:sldId id="404" r:id="rId12"/>
    <p:sldId id="405" r:id="rId13"/>
    <p:sldId id="410" r:id="rId14"/>
    <p:sldId id="426" r:id="rId15"/>
    <p:sldId id="424" r:id="rId16"/>
    <p:sldId id="427" r:id="rId17"/>
    <p:sldId id="416" r:id="rId18"/>
    <p:sldId id="415" r:id="rId19"/>
    <p:sldId id="414" r:id="rId20"/>
    <p:sldId id="411" r:id="rId21"/>
    <p:sldId id="412" r:id="rId22"/>
    <p:sldId id="413" r:id="rId23"/>
    <p:sldId id="261" r:id="rId24"/>
    <p:sldId id="418" r:id="rId25"/>
    <p:sldId id="425" r:id="rId26"/>
    <p:sldId id="3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356"/>
    <a:srgbClr val="000000"/>
    <a:srgbClr val="461B2B"/>
    <a:srgbClr val="FFFFFF"/>
    <a:srgbClr val="E2D6C0"/>
    <a:srgbClr val="8B2346"/>
    <a:srgbClr val="B79962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75439" autoAdjust="0"/>
  </p:normalViewPr>
  <p:slideViewPr>
    <p:cSldViewPr snapToGrid="0" snapToObjects="1" showGuides="1">
      <p:cViewPr varScale="1">
        <p:scale>
          <a:sx n="54" d="100"/>
          <a:sy n="54" d="100"/>
        </p:scale>
        <p:origin x="966" y="72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9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4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F6EFC-B03E-874C-9CD9-41B66C8AE1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3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9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5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0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6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309441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72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10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82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79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8730802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6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2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431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170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38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538768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589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0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671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60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2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77292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23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Trebuchet MS" panose="020B0703020202090204" pitchFamily="34" charset="0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3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>
          <p15:clr>
            <a:srgbClr val="F26B43"/>
          </p15:clr>
        </p15:guide>
        <p15:guide id="2" pos="325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8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D726DA0-5D42-E241-B8BF-C7DCD305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1503123"/>
            <a:ext cx="11543896" cy="4935254"/>
          </a:xfrm>
        </p:spPr>
        <p:txBody>
          <a:bodyPr>
            <a:normAutofit/>
          </a:bodyPr>
          <a:lstStyle/>
          <a:p>
            <a:pPr algn="ctr"/>
            <a:r>
              <a:rPr lang="en-ZA" sz="3600" dirty="0">
                <a:solidFill>
                  <a:schemeClr val="tx2"/>
                </a:solidFill>
                <a:latin typeface="+mn-lt"/>
              </a:rPr>
              <a:t>A discrete age-structured mathematical model for the application of measles vaccination strategies</a:t>
            </a:r>
            <a:br>
              <a:rPr lang="en-ZA" sz="3600" dirty="0">
                <a:solidFill>
                  <a:schemeClr val="tx2"/>
                </a:solidFill>
                <a:latin typeface="+mn-lt"/>
              </a:rPr>
            </a:br>
            <a:br>
              <a:rPr lang="en-ZA" sz="36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Ziyabukwa Mthi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Supervisor: Dr L. Bolton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Co-supervisor: Mr. J. Bingham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Department of Mathematical Sciences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Stellenbosch University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South Africa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21 0ctober 2022</a:t>
            </a:r>
            <a:endParaRPr lang="en-GB" sz="24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00AFD46-4872-82E8-C728-559AFBFB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81" y="428331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21"/>
    </mc:Choice>
    <mc:Fallback>
      <p:transition spd="slow" advTm="186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F56686-6BC1-DC5A-5B10-145F6F3A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2C552-AA5F-46CC-3F26-39502A509F6A}"/>
              </a:ext>
            </a:extLst>
          </p:cNvPr>
          <p:cNvSpPr txBox="1"/>
          <p:nvPr/>
        </p:nvSpPr>
        <p:spPr>
          <a:xfrm>
            <a:off x="0" y="1685365"/>
            <a:ext cx="58270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Differential equations for age group 1: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64B48-2AB7-838A-EC77-BCF9510A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259107"/>
            <a:ext cx="5235388" cy="368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F8067-DD65-4E8C-8045-006780A4541D}"/>
              </a:ext>
            </a:extLst>
          </p:cNvPr>
          <p:cNvSpPr txBox="1"/>
          <p:nvPr/>
        </p:nvSpPr>
        <p:spPr>
          <a:xfrm>
            <a:off x="5846275" y="1685365"/>
            <a:ext cx="58270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Differential equations for age group 2:</a:t>
            </a:r>
          </a:p>
          <a:p>
            <a:endParaRPr lang="en-GB" sz="2800" dirty="0"/>
          </a:p>
          <a:p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C46CC-3470-B049-9418-FA1D9519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3" y="2259107"/>
            <a:ext cx="5487686" cy="36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F477F2-409C-9F68-477C-23C0C2CA3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257" y="1754863"/>
            <a:ext cx="6256338" cy="44160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Compute the contact matrix for the population – Population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Fitting the model using nonlinear least squared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800" dirty="0">
                <a:latin typeface="+mn-lt"/>
              </a:rPr>
              <a:t>Aging rate is calculated</a:t>
            </a:r>
          </a:p>
          <a:p>
            <a:pPr marL="1028700" lvl="1" indent="-342900"/>
            <a:r>
              <a:rPr lang="en-ZA" sz="2800" dirty="0">
                <a:latin typeface="+mn-lt"/>
                <a:ea typeface="CMR10"/>
              </a:rPr>
              <a:t>A</a:t>
            </a:r>
            <a:r>
              <a:rPr lang="en-ZA" sz="2800" dirty="0">
                <a:effectLst/>
                <a:latin typeface="+mn-lt"/>
                <a:ea typeface="CMR10"/>
              </a:rPr>
              <a:t>ging rate of age group 1 resulted to 0.038</a:t>
            </a:r>
          </a:p>
          <a:p>
            <a:pPr marL="1028700" lvl="1" indent="-342900"/>
            <a:r>
              <a:rPr lang="en-GB" sz="2600" dirty="0">
                <a:latin typeface="+mn-lt"/>
              </a:rPr>
              <a:t>Aging rate of age group 2 resulted to 0.0038</a:t>
            </a:r>
          </a:p>
          <a:p>
            <a:pPr marL="1028700" lvl="1" indent="-342900"/>
            <a:endParaRPr lang="en-ZA" sz="2600" dirty="0">
              <a:latin typeface="+mn-lt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C9594C-B2CF-A538-7203-ED2BBBD7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latin typeface="+mn-lt"/>
              </a:rPr>
              <a:t>Parameter estimation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344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"/>
    </mc:Choice>
    <mc:Fallback>
      <p:transition spd="slow" advTm="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D5751-AA35-810A-764B-CFF48E63C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Model parameters and estimated values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B8F461-D02C-5E23-A428-F5460155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5B11A-6056-E5D5-057E-DC48C1DA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792941"/>
            <a:ext cx="6583857" cy="4231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3B24C-2494-3A76-C723-EE078540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5" y="2524338"/>
            <a:ext cx="4469373" cy="1562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C9D4C0-D3AC-7092-8908-029690DF5EDB}"/>
              </a:ext>
            </a:extLst>
          </p:cNvPr>
          <p:cNvSpPr txBox="1"/>
          <p:nvPr/>
        </p:nvSpPr>
        <p:spPr>
          <a:xfrm>
            <a:off x="7584141" y="4086656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effectLst/>
                <a:ea typeface="CMBX10"/>
              </a:rPr>
              <a:t>Contact matrix for model</a:t>
            </a:r>
            <a:endParaRPr lang="en-Z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B2A67-E5EE-7F79-EF56-198F073AD14C}"/>
              </a:ext>
            </a:extLst>
          </p:cNvPr>
          <p:cNvSpPr txBox="1"/>
          <p:nvPr/>
        </p:nvSpPr>
        <p:spPr>
          <a:xfrm>
            <a:off x="1237129" y="5982369"/>
            <a:ext cx="554395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 Light" panose="020F0302020204030204" pitchFamily="34" charset="0"/>
                <a:ea typeface="CMBX10"/>
                <a:cs typeface="Calibri Light" panose="020F0302020204030204" pitchFamily="34" charset="0"/>
              </a:rPr>
              <a:t>Model parameters and estimated values.</a:t>
            </a:r>
            <a:endParaRPr lang="en-ZA" sz="2400" dirty="0">
              <a:effectLst/>
              <a:latin typeface="Calibri Light" panose="020F0302020204030204" pitchFamily="34" charset="0"/>
              <a:ea typeface="CMBX1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3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5AF5-0D4B-4D96-BEEA-80B6733D4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092820"/>
            <a:ext cx="11122470" cy="691375"/>
          </a:xfrm>
        </p:spPr>
        <p:txBody>
          <a:bodyPr/>
          <a:lstStyle/>
          <a:p>
            <a:r>
              <a:rPr lang="en-ZA" b="1" dirty="0">
                <a:solidFill>
                  <a:schemeClr val="tx1"/>
                </a:solidFill>
              </a:rPr>
              <a:t>Immune profile analysis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CF0486-3184-45CE-B071-3DF3FFC7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246DF-38B6-EAFD-9D4B-2093D4837232}"/>
              </a:ext>
            </a:extLst>
          </p:cNvPr>
          <p:cNvSpPr txBox="1"/>
          <p:nvPr/>
        </p:nvSpPr>
        <p:spPr>
          <a:xfrm>
            <a:off x="4162998" y="1581862"/>
            <a:ext cx="36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ea typeface="CMBX10"/>
              </a:rPr>
              <a:t>E</a:t>
            </a:r>
            <a:r>
              <a:rPr lang="en-ZA" dirty="0">
                <a:effectLst/>
                <a:ea typeface="CMBX10"/>
              </a:rPr>
              <a:t>valuate sustained effort of measles vaccination strategies</a:t>
            </a:r>
            <a:endParaRPr lang="en-ZA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E64A78A-396A-A57B-5C3B-1C320578C54B}"/>
              </a:ext>
            </a:extLst>
          </p:cNvPr>
          <p:cNvSpPr/>
          <p:nvPr/>
        </p:nvSpPr>
        <p:spPr>
          <a:xfrm>
            <a:off x="5927357" y="2267137"/>
            <a:ext cx="268941" cy="774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456CC-C18D-9F5D-060C-236FB27A885A}"/>
              </a:ext>
            </a:extLst>
          </p:cNvPr>
          <p:cNvSpPr txBox="1"/>
          <p:nvPr/>
        </p:nvSpPr>
        <p:spPr>
          <a:xfrm>
            <a:off x="3809069" y="3143628"/>
            <a:ext cx="503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800" dirty="0">
                <a:effectLst/>
                <a:ea typeface="CMBX10"/>
              </a:rPr>
              <a:t>examine the percentage of population that has received vaccination </a:t>
            </a:r>
            <a:endParaRPr lang="en-ZA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3D5CDBB-8E6D-B429-D11E-52EB56A684A9}"/>
              </a:ext>
            </a:extLst>
          </p:cNvPr>
          <p:cNvSpPr/>
          <p:nvPr/>
        </p:nvSpPr>
        <p:spPr>
          <a:xfrm>
            <a:off x="5948082" y="3789959"/>
            <a:ext cx="295835" cy="779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B1581-F6DE-707C-C6C8-7971DC89D8FE}"/>
              </a:ext>
            </a:extLst>
          </p:cNvPr>
          <p:cNvSpPr txBox="1"/>
          <p:nvPr/>
        </p:nvSpPr>
        <p:spPr>
          <a:xfrm>
            <a:off x="4536141" y="4705394"/>
            <a:ext cx="346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Increase vaccine coverage to 95%</a:t>
            </a:r>
            <a:endParaRPr lang="en-ZA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EE6DB6C-3234-9EC0-E664-731BB3C78A0B}"/>
              </a:ext>
            </a:extLst>
          </p:cNvPr>
          <p:cNvSpPr/>
          <p:nvPr/>
        </p:nvSpPr>
        <p:spPr>
          <a:xfrm>
            <a:off x="5948082" y="5074726"/>
            <a:ext cx="248216" cy="690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36CF0-CE3A-A127-9985-CF28411C0E5B}"/>
              </a:ext>
            </a:extLst>
          </p:cNvPr>
          <p:cNvSpPr txBox="1"/>
          <p:nvPr/>
        </p:nvSpPr>
        <p:spPr>
          <a:xfrm>
            <a:off x="4688540" y="5944777"/>
            <a:ext cx="315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Influence of increasing the vaccination coverage</a:t>
            </a:r>
          </a:p>
        </p:txBody>
      </p:sp>
    </p:spTree>
    <p:extLst>
      <p:ext uri="{BB962C8B-B14F-4D97-AF65-F5344CB8AC3E}">
        <p14:creationId xmlns:p14="http://schemas.microsoft.com/office/powerpoint/2010/main" val="1737393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"/>
    </mc:Choice>
    <mc:Fallback>
      <p:transition spd="slow" advTm="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51919-B256-42CF-920E-A9AFDDDB4B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092820"/>
            <a:ext cx="11122470" cy="680224"/>
          </a:xfrm>
        </p:spPr>
        <p:txBody>
          <a:bodyPr/>
          <a:lstStyle/>
          <a:p>
            <a:r>
              <a:rPr lang="en-ZA" b="1" dirty="0">
                <a:solidFill>
                  <a:schemeClr val="tx1"/>
                </a:solidFill>
              </a:rPr>
              <a:t>Effect of improving vaccination coverage of measles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15A92-BB09-44CC-AAFF-36469A60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AAD71-96A2-42C4-B78A-3681E9AB2868}"/>
              </a:ext>
            </a:extLst>
          </p:cNvPr>
          <p:cNvSpPr txBox="1"/>
          <p:nvPr/>
        </p:nvSpPr>
        <p:spPr>
          <a:xfrm>
            <a:off x="4245527" y="1646204"/>
            <a:ext cx="36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Explore different possibility of vaccine coverage rate </a:t>
            </a:r>
            <a:endParaRPr lang="en-ZA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5A6109A-47EE-444A-A31D-BC94DA1A46A2}"/>
              </a:ext>
            </a:extLst>
          </p:cNvPr>
          <p:cNvSpPr/>
          <p:nvPr/>
        </p:nvSpPr>
        <p:spPr>
          <a:xfrm>
            <a:off x="5939882" y="2361437"/>
            <a:ext cx="256478" cy="77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79907-B84B-41EF-A544-675D84D6568F}"/>
              </a:ext>
            </a:extLst>
          </p:cNvPr>
          <p:cNvSpPr txBox="1"/>
          <p:nvPr/>
        </p:nvSpPr>
        <p:spPr>
          <a:xfrm>
            <a:off x="3727294" y="3204339"/>
            <a:ext cx="43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vaccine coverage from 71.1% -  95%</a:t>
            </a:r>
            <a:endParaRPr lang="en-ZA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87A2640-892D-42AD-BFBB-421818A6AE49}"/>
              </a:ext>
            </a:extLst>
          </p:cNvPr>
          <p:cNvSpPr/>
          <p:nvPr/>
        </p:nvSpPr>
        <p:spPr>
          <a:xfrm flipH="1">
            <a:off x="5905499" y="3547155"/>
            <a:ext cx="256478" cy="773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E847F-E482-4DAE-8519-435857DB0597}"/>
              </a:ext>
            </a:extLst>
          </p:cNvPr>
          <p:cNvSpPr txBox="1"/>
          <p:nvPr/>
        </p:nvSpPr>
        <p:spPr>
          <a:xfrm>
            <a:off x="4918616" y="4465788"/>
            <a:ext cx="223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efficacy at 95% </a:t>
            </a:r>
            <a:endParaRPr lang="en-ZA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A077676-74AF-4B65-9EDC-8B075DB0DAEA}"/>
              </a:ext>
            </a:extLst>
          </p:cNvPr>
          <p:cNvSpPr/>
          <p:nvPr/>
        </p:nvSpPr>
        <p:spPr>
          <a:xfrm>
            <a:off x="5948245" y="4957719"/>
            <a:ext cx="239751" cy="691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69F0B-BEB8-494F-8076-F38134AD1382}"/>
              </a:ext>
            </a:extLst>
          </p:cNvPr>
          <p:cNvSpPr txBox="1"/>
          <p:nvPr/>
        </p:nvSpPr>
        <p:spPr>
          <a:xfrm>
            <a:off x="3727294" y="5745050"/>
            <a:ext cx="533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Observe the influence of increasing the vaccination coverage </a:t>
            </a:r>
          </a:p>
        </p:txBody>
      </p:sp>
    </p:spTree>
    <p:extLst>
      <p:ext uri="{BB962C8B-B14F-4D97-AF65-F5344CB8AC3E}">
        <p14:creationId xmlns:p14="http://schemas.microsoft.com/office/powerpoint/2010/main" val="241306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"/>
    </mc:Choice>
    <mc:Fallback>
      <p:transition spd="slow" advTm="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DCB85-CC43-415E-AAAC-AD4E21A0B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5054"/>
            <a:ext cx="11122470" cy="510817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Limitations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n-lt"/>
              </a:rPr>
              <a:t>Newborns are not included in the study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sz="2400" dirty="0">
                <a:latin typeface="+mn-lt"/>
              </a:rPr>
              <a:t>The children above the age of 5 years (60 months), young adults and adults, are not included in the study.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b="1" dirty="0">
              <a:latin typeface="+mn-lt"/>
            </a:endParaRPr>
          </a:p>
          <a:p>
            <a:r>
              <a:rPr lang="en-US" sz="3200" b="1" dirty="0">
                <a:latin typeface="+mn-lt"/>
              </a:rPr>
              <a:t>Code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alibri Light"/>
              </a:rPr>
              <a:t>R studio </a:t>
            </a:r>
            <a:r>
              <a:rPr lang="en-US" sz="2400" dirty="0">
                <a:latin typeface="+mn-lt"/>
                <a:cs typeface="Calibri Light"/>
              </a:rPr>
              <a:t>(version 4.2.0)</a:t>
            </a:r>
          </a:p>
        </p:txBody>
      </p:sp>
    </p:spTree>
    <p:extLst>
      <p:ext uri="{BB962C8B-B14F-4D97-AF65-F5344CB8AC3E}">
        <p14:creationId xmlns:p14="http://schemas.microsoft.com/office/powerpoint/2010/main" val="192060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"/>
    </mc:Choice>
    <mc:Fallback>
      <p:transition spd="slow" advTm="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774E61F-270B-4DC8-B790-3AABC6FAE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434" y="1113191"/>
            <a:ext cx="5499069" cy="424318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5" y="2943724"/>
            <a:ext cx="4639266" cy="1019176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chemeClr val="tx1"/>
                </a:solidFill>
              </a:rPr>
              <a:t>Immune profile analysis</a:t>
            </a:r>
            <a:br>
              <a:rPr lang="en-ZA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• 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Age-group 1 (6 – 12 months olds)</a:t>
            </a:r>
            <a:endParaRPr lang="en-GB" sz="2400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362B-BE90-4CA9-A4E7-C41C5195AF5F}"/>
              </a:ext>
            </a:extLst>
          </p:cNvPr>
          <p:cNvSpPr txBox="1"/>
          <p:nvPr/>
        </p:nvSpPr>
        <p:spPr>
          <a:xfrm>
            <a:off x="6096000" y="5356375"/>
            <a:ext cx="466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>
                <a:latin typeface="Calibri Light" panose="020F0302020204030204" pitchFamily="34" charset="0"/>
                <a:ea typeface="DengXian" panose="02010600030101010101" pitchFamily="2" charset="-122"/>
              </a:rPr>
              <a:t>Immunity profiles of the population for infants aged 6 – 12 months.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189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"/>
    </mc:Choice>
    <mc:Fallback>
      <p:transition spd="slow" advTm="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8483C52-B97E-451F-A556-11F625CB4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124" y="1316615"/>
            <a:ext cx="5285690" cy="365791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sz="2900" dirty="0">
                <a:solidFill>
                  <a:srgbClr val="4D5356"/>
                </a:solidFill>
              </a:rPr>
              <a:t>Immune profile analysis</a:t>
            </a:r>
            <a:br>
              <a:rPr lang="en-ZA" sz="2900" dirty="0">
                <a:solidFill>
                  <a:srgbClr val="4D5356"/>
                </a:solidFill>
              </a:rPr>
            </a:br>
            <a:r>
              <a:rPr lang="en-GB" sz="2400" b="0" dirty="0">
                <a:solidFill>
                  <a:srgbClr val="4D5356"/>
                </a:solidFill>
              </a:rPr>
              <a:t>• </a:t>
            </a:r>
            <a:r>
              <a:rPr lang="en-GB" sz="2400" b="0" dirty="0">
                <a:solidFill>
                  <a:srgbClr val="4D5356"/>
                </a:solidFill>
                <a:latin typeface="+mn-lt"/>
              </a:rPr>
              <a:t>Age-group 2 (12 – 60 months olds)</a:t>
            </a:r>
            <a:br>
              <a:rPr lang="en-GB" sz="2400" b="0" dirty="0">
                <a:solidFill>
                  <a:srgbClr val="4D5356"/>
                </a:solidFill>
              </a:rPr>
            </a:br>
            <a:br>
              <a:rPr lang="en-ZA" sz="2900" dirty="0">
                <a:solidFill>
                  <a:srgbClr val="4D5356"/>
                </a:solidFill>
              </a:rPr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179C9-2F94-4D46-9D72-4A5478E53C1A}"/>
              </a:ext>
            </a:extLst>
          </p:cNvPr>
          <p:cNvSpPr txBox="1"/>
          <p:nvPr/>
        </p:nvSpPr>
        <p:spPr>
          <a:xfrm>
            <a:off x="6334770" y="5073805"/>
            <a:ext cx="4821044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Immunity profiles of the population children aged 1 – 5 years.</a:t>
            </a:r>
            <a:endParaRPr lang="en-ZA" sz="16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1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C1D119B-EFF7-4845-AB27-89A46EB53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2537" y="1402776"/>
            <a:ext cx="4980864" cy="366401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5" y="2152185"/>
            <a:ext cx="4980864" cy="1866471"/>
          </a:xfrm>
        </p:spPr>
        <p:txBody>
          <a:bodyPr>
            <a:normAutofit/>
          </a:bodyPr>
          <a:lstStyle/>
          <a:p>
            <a:r>
              <a:rPr lang="en-ZA" sz="2800" dirty="0">
                <a:solidFill>
                  <a:schemeClr val="tx1"/>
                </a:solidFill>
              </a:rPr>
              <a:t>Effect of improving vaccination coverage of measles</a:t>
            </a:r>
            <a:br>
              <a:rPr lang="en-ZA" sz="2800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• 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Age-group 1 (6 – 12 months olds)</a:t>
            </a:r>
            <a:endParaRPr lang="en-GB" sz="2400" b="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71DEA-ABF7-475C-96D6-1EA6DCC056D1}"/>
              </a:ext>
            </a:extLst>
          </p:cNvPr>
          <p:cNvSpPr txBox="1"/>
          <p:nvPr/>
        </p:nvSpPr>
        <p:spPr>
          <a:xfrm>
            <a:off x="6322741" y="5441795"/>
            <a:ext cx="536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>
                <a:solidFill>
                  <a:srgbClr val="2E2E2E"/>
                </a:solidFill>
                <a:latin typeface="Calibri Light" panose="020F0302020204030204" pitchFamily="34" charset="0"/>
                <a:ea typeface="DengXian" panose="02010600030101010101" pitchFamily="2" charset="-122"/>
              </a:rPr>
              <a:t>Proportion of measles incidence from age groups 1 under two different sets of vaccination coverage.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891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"/>
    </mc:Choice>
    <mc:Fallback>
      <p:transition spd="slow" advTm="18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5" y="2096429"/>
            <a:ext cx="5084956" cy="1866471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chemeClr val="tx1"/>
                </a:solidFill>
                <a:latin typeface="+mn-lt"/>
              </a:rPr>
              <a:t>Effect of improving vaccination coverage of measles</a:t>
            </a:r>
            <a:br>
              <a:rPr lang="en-GB" dirty="0">
                <a:solidFill>
                  <a:schemeClr val="tx1"/>
                </a:solidFill>
                <a:latin typeface="+mn-lt"/>
              </a:rPr>
            </a:br>
            <a:r>
              <a:rPr lang="en-GB" dirty="0">
                <a:solidFill>
                  <a:schemeClr val="tx1"/>
                </a:solidFill>
                <a:latin typeface="+mn-lt"/>
              </a:rPr>
              <a:t>• 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Age-group 2 (12 – 60 months olds)</a:t>
            </a:r>
            <a:br>
              <a:rPr lang="en-GB" dirty="0">
                <a:solidFill>
                  <a:schemeClr val="tx1"/>
                </a:solidFill>
                <a:latin typeface="+mn-lt"/>
              </a:rPr>
            </a:br>
            <a:br>
              <a:rPr lang="en-ZA" dirty="0">
                <a:solidFill>
                  <a:schemeClr val="tx1"/>
                </a:solidFill>
                <a:latin typeface="+mn-lt"/>
              </a:rPr>
            </a:br>
            <a:br>
              <a:rPr lang="en-ZA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327750-631B-4E35-AEDE-1D999302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908" y="946175"/>
            <a:ext cx="5967141" cy="399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909E5-A329-45DF-A066-269E17FE9E2C}"/>
              </a:ext>
            </a:extLst>
          </p:cNvPr>
          <p:cNvSpPr txBox="1"/>
          <p:nvPr/>
        </p:nvSpPr>
        <p:spPr>
          <a:xfrm>
            <a:off x="6096000" y="5062654"/>
            <a:ext cx="5590478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solidFill>
                  <a:srgbClr val="2E2E2E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Proportion of measles incidence from age group 2 under two different sets of vaccination coverage.</a:t>
            </a:r>
            <a:endParaRPr lang="en-ZA" sz="16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5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"/>
    </mc:Choice>
    <mc:Fallback>
      <p:transition spd="slow" advTm="2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C1097-747E-0186-2708-95A50DBE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n-lt"/>
              </a:rPr>
              <a:t>Measles is </a:t>
            </a:r>
            <a:r>
              <a:rPr lang="en-GB" sz="2800" b="1" dirty="0">
                <a:latin typeface="+mn-lt"/>
              </a:rPr>
              <a:t>Vaccine Preventable Disease.</a:t>
            </a:r>
          </a:p>
          <a:p>
            <a:r>
              <a:rPr lang="en-GB" sz="2800" dirty="0">
                <a:latin typeface="+mn-lt"/>
              </a:rPr>
              <a:t>Measles </a:t>
            </a:r>
            <a:r>
              <a:rPr lang="en-GB" sz="2800" b="1" dirty="0">
                <a:latin typeface="+mn-lt"/>
              </a:rPr>
              <a:t>transmission.</a:t>
            </a:r>
          </a:p>
          <a:p>
            <a:r>
              <a:rPr lang="en-GB" sz="2800" b="1" dirty="0">
                <a:latin typeface="+mn-lt"/>
              </a:rPr>
              <a:t>Incubation</a:t>
            </a:r>
            <a:r>
              <a:rPr lang="en-GB" sz="2800" dirty="0">
                <a:latin typeface="+mn-lt"/>
              </a:rPr>
              <a:t> period.</a:t>
            </a:r>
          </a:p>
          <a:p>
            <a:r>
              <a:rPr lang="en-ZA" sz="2800" b="1" dirty="0">
                <a:latin typeface="+mn-lt"/>
              </a:rPr>
              <a:t>Mortality </a:t>
            </a:r>
            <a:r>
              <a:rPr lang="en-ZA" sz="2800" dirty="0">
                <a:latin typeface="+mn-lt"/>
              </a:rPr>
              <a:t>cases.</a:t>
            </a:r>
          </a:p>
          <a:p>
            <a:endParaRPr lang="en-Z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16865-B4E7-3D64-130D-9DEC78345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  <a:latin typeface="+mn-lt"/>
              </a:rPr>
              <a:t>Measles background</a:t>
            </a:r>
            <a:endParaRPr lang="en-ZA" sz="3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00962D-1B9D-D50F-3E7D-2BEC7CD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Introduction</a:t>
            </a:r>
            <a:endParaRPr lang="en-Z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286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"/>
    </mc:Choice>
    <mc:Fallback>
      <p:transition spd="slow" advTm="1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9DDC05-8052-4F52-BD34-90E04AAFB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305735"/>
            <a:ext cx="8141238" cy="5207492"/>
          </a:xfrm>
        </p:spPr>
        <p:txBody>
          <a:bodyPr>
            <a:normAutofit/>
          </a:bodyPr>
          <a:lstStyle/>
          <a:p>
            <a:r>
              <a:rPr lang="en-ZA" sz="3200" dirty="0">
                <a:effectLst/>
                <a:latin typeface="+mn-lt"/>
                <a:ea typeface="DengXian" panose="02010600030101010101" pitchFamily="2" charset="-122"/>
              </a:rPr>
              <a:t>Immunological </a:t>
            </a:r>
            <a:r>
              <a:rPr lang="en-ZA" sz="3200" dirty="0">
                <a:latin typeface="+mn-lt"/>
                <a:ea typeface="DengXian" panose="02010600030101010101" pitchFamily="2" charset="-122"/>
              </a:rPr>
              <a:t>P</a:t>
            </a:r>
            <a:r>
              <a:rPr lang="en-ZA" sz="3200" dirty="0">
                <a:effectLst/>
                <a:latin typeface="+mn-lt"/>
                <a:ea typeface="DengXian" panose="02010600030101010101" pitchFamily="2" charset="-122"/>
              </a:rPr>
              <a:t>rofile Analysis</a:t>
            </a:r>
          </a:p>
          <a:p>
            <a:r>
              <a:rPr lang="en-ZA" sz="3200" dirty="0">
                <a:latin typeface="+mn-lt"/>
                <a:ea typeface="DengXian" panose="02010600030101010101" pitchFamily="2" charset="-122"/>
              </a:rPr>
              <a:t>Effectiveness of increasing vaccine coverage</a:t>
            </a:r>
          </a:p>
          <a:p>
            <a:r>
              <a:rPr lang="en-ZA" sz="3200" dirty="0">
                <a:effectLst/>
                <a:latin typeface="+mn-lt"/>
                <a:ea typeface="DengXian" panose="02010600030101010101" pitchFamily="2" charset="-122"/>
              </a:rPr>
              <a:t>World Health Organisation measles eradication aim for measles 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8CA0B-B8A7-4A12-86C1-A53556CB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Conclusion</a:t>
            </a:r>
            <a:endParaRPr lang="en-Z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72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"/>
    </mc:Choice>
    <mc:Fallback>
      <p:transition spd="slow" advTm="17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"/>
    </mc:Choice>
    <mc:Fallback>
      <p:transition spd="slow" advTm="23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+mn-cs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Enkosi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"/>
    </mc:Choice>
    <mc:Fallback>
      <p:transition spd="slow" advTm="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E7711-AF1A-41EA-8C28-3B489DB9C663}"/>
              </a:ext>
            </a:extLst>
          </p:cNvPr>
          <p:cNvSpPr txBox="1"/>
          <p:nvPr/>
        </p:nvSpPr>
        <p:spPr>
          <a:xfrm>
            <a:off x="5033375" y="1570301"/>
            <a:ext cx="1981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rgbClr val="4D5356"/>
                </a:solidFill>
              </a:rPr>
              <a:t>Measles vaccine</a:t>
            </a:r>
            <a:endParaRPr lang="en-ZA" sz="2000" b="1" dirty="0">
              <a:solidFill>
                <a:srgbClr val="4D535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37529D-52A5-49CE-AF59-4F2D8D3994DF}"/>
              </a:ext>
            </a:extLst>
          </p:cNvPr>
          <p:cNvCxnSpPr/>
          <p:nvPr/>
        </p:nvCxnSpPr>
        <p:spPr>
          <a:xfrm>
            <a:off x="5933162" y="1970411"/>
            <a:ext cx="0" cy="627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1B5906-BDB4-406A-BE0E-161E2F79A7EE}"/>
              </a:ext>
            </a:extLst>
          </p:cNvPr>
          <p:cNvCxnSpPr>
            <a:cxnSpLocks/>
          </p:cNvCxnSpPr>
          <p:nvPr/>
        </p:nvCxnSpPr>
        <p:spPr>
          <a:xfrm>
            <a:off x="3624197" y="2597435"/>
            <a:ext cx="4609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6C79A-78CB-4AE1-9100-83E9701CDCF4}"/>
              </a:ext>
            </a:extLst>
          </p:cNvPr>
          <p:cNvCxnSpPr/>
          <p:nvPr/>
        </p:nvCxnSpPr>
        <p:spPr>
          <a:xfrm>
            <a:off x="3628372" y="2597435"/>
            <a:ext cx="0" cy="73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A184A-E437-411C-AA7C-7FA5D523DACB}"/>
              </a:ext>
            </a:extLst>
          </p:cNvPr>
          <p:cNvCxnSpPr/>
          <p:nvPr/>
        </p:nvCxnSpPr>
        <p:spPr>
          <a:xfrm>
            <a:off x="8233776" y="2597434"/>
            <a:ext cx="0" cy="73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EA3794-3480-405D-95FD-2DA2ACE6A1D8}"/>
              </a:ext>
            </a:extLst>
          </p:cNvPr>
          <p:cNvSpPr txBox="1"/>
          <p:nvPr/>
        </p:nvSpPr>
        <p:spPr>
          <a:xfrm>
            <a:off x="2837145" y="3429000"/>
            <a:ext cx="291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Public Health Intervention</a:t>
            </a:r>
            <a:endParaRPr lang="en-ZA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DF0899-677F-4596-8EE9-65B51344EE94}"/>
              </a:ext>
            </a:extLst>
          </p:cNvPr>
          <p:cNvCxnSpPr/>
          <p:nvPr/>
        </p:nvCxnSpPr>
        <p:spPr>
          <a:xfrm>
            <a:off x="3657599" y="3814444"/>
            <a:ext cx="0" cy="73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1A2C6-E20B-4754-A619-D01414D9D455}"/>
              </a:ext>
            </a:extLst>
          </p:cNvPr>
          <p:cNvSpPr txBox="1"/>
          <p:nvPr/>
        </p:nvSpPr>
        <p:spPr>
          <a:xfrm>
            <a:off x="2705622" y="4609454"/>
            <a:ext cx="24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Vaccination Awareness </a:t>
            </a:r>
            <a:endParaRPr lang="en-ZA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088B2-0E58-491A-A222-A449E70F88CC}"/>
              </a:ext>
            </a:extLst>
          </p:cNvPr>
          <p:cNvSpPr txBox="1"/>
          <p:nvPr/>
        </p:nvSpPr>
        <p:spPr>
          <a:xfrm>
            <a:off x="7720205" y="3407400"/>
            <a:ext cx="194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Schedule</a:t>
            </a:r>
            <a:endParaRPr lang="en-ZA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02401-D38A-4BA5-B845-F5D41199A430}"/>
              </a:ext>
            </a:extLst>
          </p:cNvPr>
          <p:cNvCxnSpPr/>
          <p:nvPr/>
        </p:nvCxnSpPr>
        <p:spPr>
          <a:xfrm>
            <a:off x="8246302" y="3871454"/>
            <a:ext cx="0" cy="73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17A0A-89B8-48E6-9C85-817BD3447DBE}"/>
              </a:ext>
            </a:extLst>
          </p:cNvPr>
          <p:cNvCxnSpPr/>
          <p:nvPr/>
        </p:nvCxnSpPr>
        <p:spPr>
          <a:xfrm>
            <a:off x="7229607" y="4609454"/>
            <a:ext cx="203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ABB27C-ED40-435D-AF87-BD23E6C0B502}"/>
              </a:ext>
            </a:extLst>
          </p:cNvPr>
          <p:cNvCxnSpPr/>
          <p:nvPr/>
        </p:nvCxnSpPr>
        <p:spPr>
          <a:xfrm>
            <a:off x="7221256" y="4609454"/>
            <a:ext cx="0" cy="65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37F825-B994-4C4F-A55B-FADABFD5167C}"/>
              </a:ext>
            </a:extLst>
          </p:cNvPr>
          <p:cNvCxnSpPr/>
          <p:nvPr/>
        </p:nvCxnSpPr>
        <p:spPr>
          <a:xfrm>
            <a:off x="9254646" y="4609453"/>
            <a:ext cx="0" cy="65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F01068-EF85-441D-A27C-6EDCD88DCA12}"/>
              </a:ext>
            </a:extLst>
          </p:cNvPr>
          <p:cNvSpPr txBox="1"/>
          <p:nvPr/>
        </p:nvSpPr>
        <p:spPr>
          <a:xfrm>
            <a:off x="5928986" y="5315315"/>
            <a:ext cx="249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MMR1 at 6 – 12 months</a:t>
            </a:r>
            <a:endParaRPr lang="en-ZA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C503DE-CF35-4A65-BD67-1F65C9E61A8E}"/>
              </a:ext>
            </a:extLst>
          </p:cNvPr>
          <p:cNvSpPr txBox="1"/>
          <p:nvPr/>
        </p:nvSpPr>
        <p:spPr>
          <a:xfrm>
            <a:off x="8695146" y="5315315"/>
            <a:ext cx="219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MMR 2 at 1 – 5 years</a:t>
            </a:r>
            <a:endParaRPr lang="en-ZA" b="1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564D3CF-0975-4554-B154-06961D715A80}"/>
              </a:ext>
            </a:extLst>
          </p:cNvPr>
          <p:cNvSpPr/>
          <p:nvPr/>
        </p:nvSpPr>
        <p:spPr>
          <a:xfrm>
            <a:off x="3507320" y="2550843"/>
            <a:ext cx="176400" cy="82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6CECFE0-3219-4C94-923C-1DA837632C6C}"/>
              </a:ext>
            </a:extLst>
          </p:cNvPr>
          <p:cNvSpPr/>
          <p:nvPr/>
        </p:nvSpPr>
        <p:spPr>
          <a:xfrm>
            <a:off x="3551079" y="3814444"/>
            <a:ext cx="176400" cy="732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8F02F230-FB30-40FB-9D6C-208B0076B8D4}"/>
              </a:ext>
            </a:extLst>
          </p:cNvPr>
          <p:cNvSpPr/>
          <p:nvPr/>
        </p:nvSpPr>
        <p:spPr>
          <a:xfrm>
            <a:off x="8127257" y="2550843"/>
            <a:ext cx="164764" cy="856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A90E5B7-C63B-4E88-A5DF-3B41DE07CACE}"/>
              </a:ext>
            </a:extLst>
          </p:cNvPr>
          <p:cNvSpPr/>
          <p:nvPr/>
        </p:nvSpPr>
        <p:spPr>
          <a:xfrm>
            <a:off x="7148180" y="4609454"/>
            <a:ext cx="127147" cy="659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4706D2B4-F289-483B-BDA3-B62615A88EA8}"/>
              </a:ext>
            </a:extLst>
          </p:cNvPr>
          <p:cNvSpPr/>
          <p:nvPr/>
        </p:nvSpPr>
        <p:spPr>
          <a:xfrm>
            <a:off x="9173218" y="4609454"/>
            <a:ext cx="127147" cy="659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9B89A3-E6F1-439F-9418-2E6595F72A37}"/>
              </a:ext>
            </a:extLst>
          </p:cNvPr>
          <p:cNvSpPr/>
          <p:nvPr/>
        </p:nvSpPr>
        <p:spPr>
          <a:xfrm>
            <a:off x="3624193" y="2550843"/>
            <a:ext cx="4622109" cy="6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ADFF92-4565-49ED-A736-9125E27C6180}"/>
              </a:ext>
            </a:extLst>
          </p:cNvPr>
          <p:cNvSpPr/>
          <p:nvPr/>
        </p:nvSpPr>
        <p:spPr>
          <a:xfrm>
            <a:off x="5933162" y="1970411"/>
            <a:ext cx="45719" cy="606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5EF2D4-E034-4AE2-AE1B-BEDE28F8787B}"/>
              </a:ext>
            </a:extLst>
          </p:cNvPr>
          <p:cNvSpPr/>
          <p:nvPr/>
        </p:nvSpPr>
        <p:spPr>
          <a:xfrm>
            <a:off x="8246302" y="3871454"/>
            <a:ext cx="45719" cy="73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33FFA3-DC69-426A-A121-276999C77E50}"/>
              </a:ext>
            </a:extLst>
          </p:cNvPr>
          <p:cNvSpPr/>
          <p:nvPr/>
        </p:nvSpPr>
        <p:spPr>
          <a:xfrm>
            <a:off x="7171045" y="4578713"/>
            <a:ext cx="21064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08D40-9B8B-2CBE-EE95-0EE69672FFB3}"/>
              </a:ext>
            </a:extLst>
          </p:cNvPr>
          <p:cNvSpPr txBox="1"/>
          <p:nvPr/>
        </p:nvSpPr>
        <p:spPr>
          <a:xfrm>
            <a:off x="430306" y="1021976"/>
            <a:ext cx="394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Measles Vaccination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221336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"/>
    </mc:Choice>
    <mc:Fallback>
      <p:transition spd="slow" advTm="23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CC7F-7DAB-1E82-66F5-DAFDA6937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Age distribution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Non-uniformity</a:t>
            </a:r>
            <a:r>
              <a:rPr kumimoji="0" lang="en-ZA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 in transmission rates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Application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measles vaccination strategies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Control of </a:t>
            </a: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measles epidemics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2113E-0198-259C-80D7-E925A91A4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753035"/>
            <a:ext cx="11122470" cy="114748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Discrete age structure</a:t>
            </a:r>
            <a:endParaRPr lang="en-ZA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3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"/>
    </mc:Choice>
    <mc:Fallback>
      <p:transition spd="slow" advTm="27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ECF8-C07D-CD76-CF20-A90FBBD61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361902"/>
            <a:ext cx="11122470" cy="64499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  <a:latin typeface="+mn-lt"/>
              </a:rPr>
              <a:t>Research question</a:t>
            </a:r>
            <a:endParaRPr lang="en-ZA" sz="3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86DF8-2754-4016-A1CB-FE924B07CCF3}"/>
              </a:ext>
            </a:extLst>
          </p:cNvPr>
          <p:cNvSpPr txBox="1"/>
          <p:nvPr/>
        </p:nvSpPr>
        <p:spPr>
          <a:xfrm flipH="1">
            <a:off x="518667" y="1006895"/>
            <a:ext cx="11296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How would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different vaccination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 strategies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influence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transmission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 of measles in population?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B93B4-9A14-F77B-A48E-E8D2BBEC7EAC}"/>
              </a:ext>
            </a:extLst>
          </p:cNvPr>
          <p:cNvSpPr txBox="1"/>
          <p:nvPr/>
        </p:nvSpPr>
        <p:spPr>
          <a:xfrm>
            <a:off x="518667" y="2151529"/>
            <a:ext cx="11422321" cy="488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ZA" sz="3200" dirty="0">
                <a:solidFill>
                  <a:srgbClr val="1F3763"/>
                </a:solidFill>
                <a:effectLst/>
                <a:ea typeface="DengXian Light" panose="02010600030101010101" pitchFamily="2" charset="-122"/>
                <a:cs typeface="Times New Roman" panose="02020603050405020304" pitchFamily="18" charset="0"/>
              </a:rPr>
              <a:t>Research objectives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explore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transmission dynamics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of measles in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age-structured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host population.</a:t>
            </a:r>
            <a:endParaRPr lang="en-ZA" sz="24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study the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strategies for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measles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with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discrete age structure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.</a:t>
            </a:r>
            <a:endParaRPr lang="en-ZA" sz="24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evaluate the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effectiveness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of various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 strategies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for measles epidemic control.</a:t>
            </a:r>
            <a:endParaRPr lang="en-ZA" sz="24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compare the outcomes of the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effect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various measles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strategies.</a:t>
            </a:r>
            <a:endParaRPr lang="en-ZA" sz="24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modify an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age-structure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model for measles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on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measles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incidence.</a:t>
            </a:r>
            <a:endParaRPr lang="en-ZA" sz="24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ZA" sz="3200" dirty="0">
              <a:solidFill>
                <a:srgbClr val="1F3763"/>
              </a:solidFill>
              <a:effectLst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45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"/>
    </mc:Choice>
    <mc:Fallback>
      <p:transition spd="slow" advTm="7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E9AC92-FBDD-1D0F-A668-16FE4F4B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Review</a:t>
            </a:r>
            <a:endParaRPr lang="en-ZA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141ED-041D-B3B7-0B8A-CB2BCEB19466}"/>
              </a:ext>
            </a:extLst>
          </p:cNvPr>
          <p:cNvSpPr txBox="1"/>
          <p:nvPr/>
        </p:nvSpPr>
        <p:spPr>
          <a:xfrm>
            <a:off x="518668" y="2653553"/>
            <a:ext cx="11154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on vaccination strategy for Measles – </a:t>
            </a:r>
            <a:r>
              <a:rPr lang="en-GB" sz="2400" dirty="0"/>
              <a:t>Zhou (2019)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Adaption of the SEIR model for measles involving vaccination </a:t>
            </a:r>
            <a:endParaRPr lang="en-Z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B12AA-22D1-CB12-FA86-FC1676E259EC}"/>
              </a:ext>
            </a:extLst>
          </p:cNvPr>
          <p:cNvSpPr txBox="1"/>
          <p:nvPr/>
        </p:nvSpPr>
        <p:spPr>
          <a:xfrm>
            <a:off x="518668" y="4016188"/>
            <a:ext cx="114223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involving age structured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Measles model for age structure involving vaccination</a:t>
            </a:r>
            <a:endParaRPr lang="en-Z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6524-200A-D56B-ED87-E27DFB769515}"/>
              </a:ext>
            </a:extLst>
          </p:cNvPr>
          <p:cNvSpPr txBox="1"/>
          <p:nvPr/>
        </p:nvSpPr>
        <p:spPr>
          <a:xfrm>
            <a:off x="550862" y="1305735"/>
            <a:ext cx="1142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of Measles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Development of Measles model – David W. Tudor (2012)</a:t>
            </a:r>
            <a:r>
              <a:rPr lang="en-GB" sz="2800" dirty="0"/>
              <a:t> 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88804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"/>
    </mc:Choice>
    <mc:Fallback>
      <p:transition spd="slow" advTm="1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E806B9-C77F-4BD0-B231-9D77E727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305735"/>
            <a:ext cx="11122470" cy="520749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Model assumption</a:t>
            </a:r>
            <a:r>
              <a:rPr lang="en-US" sz="2800" dirty="0">
                <a:latin typeface="+mn-lt"/>
              </a:rPr>
              <a:t>: 		</a:t>
            </a:r>
          </a:p>
          <a:p>
            <a:pPr algn="just"/>
            <a:r>
              <a:rPr lang="en-US" sz="2800" dirty="0">
                <a:latin typeface="+mn-lt"/>
              </a:rPr>
              <a:t>Model is </a:t>
            </a:r>
            <a:r>
              <a:rPr lang="en-US" sz="2800" b="1" dirty="0">
                <a:latin typeface="+mn-lt"/>
              </a:rPr>
              <a:t>deterministic</a:t>
            </a:r>
            <a:r>
              <a:rPr lang="en-US" sz="2800" dirty="0">
                <a:latin typeface="+mn-lt"/>
              </a:rPr>
              <a:t> and </a:t>
            </a:r>
            <a:r>
              <a:rPr lang="en-US" sz="2800" b="1" dirty="0">
                <a:latin typeface="+mn-lt"/>
              </a:rPr>
              <a:t>compartmental</a:t>
            </a:r>
          </a:p>
          <a:p>
            <a:pPr algn="just"/>
            <a:r>
              <a:rPr lang="en-US" sz="2800" b="1" dirty="0">
                <a:latin typeface="+mn-lt"/>
              </a:rPr>
              <a:t>Host</a:t>
            </a:r>
            <a:r>
              <a:rPr lang="en-US" sz="2800" dirty="0">
                <a:latin typeface="+mn-lt"/>
              </a:rPr>
              <a:t> population is </a:t>
            </a:r>
            <a:r>
              <a:rPr lang="en-US" sz="2800" b="1" dirty="0">
                <a:latin typeface="+mn-lt"/>
              </a:rPr>
              <a:t>homogeneously mixed</a:t>
            </a:r>
            <a:r>
              <a:rPr lang="en-US" sz="2800" dirty="0">
                <a:latin typeface="+mn-lt"/>
              </a:rPr>
              <a:t>.</a:t>
            </a:r>
          </a:p>
          <a:p>
            <a:pPr algn="just"/>
            <a:r>
              <a:rPr lang="en-US" sz="2800" b="1" dirty="0">
                <a:latin typeface="+mn-lt"/>
              </a:rPr>
              <a:t>Per capita natural death and birth rates </a:t>
            </a:r>
            <a:r>
              <a:rPr lang="en-US" sz="2800" dirty="0">
                <a:latin typeface="+mn-lt"/>
              </a:rPr>
              <a:t>are both </a:t>
            </a:r>
            <a:r>
              <a:rPr lang="en-US" sz="2800" b="1" dirty="0">
                <a:latin typeface="+mn-lt"/>
              </a:rPr>
              <a:t>consistent</a:t>
            </a:r>
            <a:r>
              <a:rPr lang="en-US" sz="2800" dirty="0">
                <a:latin typeface="+mn-lt"/>
              </a:rPr>
              <a:t> over time.</a:t>
            </a:r>
          </a:p>
          <a:p>
            <a:pPr algn="just"/>
            <a:r>
              <a:rPr lang="en-US" sz="2800" dirty="0">
                <a:latin typeface="+mn-lt"/>
              </a:rPr>
              <a:t>A </a:t>
            </a:r>
            <a:r>
              <a:rPr lang="en-US" sz="2800" b="1" dirty="0">
                <a:latin typeface="+mn-lt"/>
              </a:rPr>
              <a:t>host</a:t>
            </a:r>
            <a:r>
              <a:rPr lang="en-US" sz="2800" dirty="0">
                <a:latin typeface="+mn-lt"/>
              </a:rPr>
              <a:t> population of a </a:t>
            </a:r>
            <a:r>
              <a:rPr lang="en-US" sz="2800" b="1" dirty="0">
                <a:latin typeface="+mn-lt"/>
              </a:rPr>
              <a:t>constant</a:t>
            </a:r>
            <a:r>
              <a:rPr lang="en-US" sz="2800" dirty="0">
                <a:latin typeface="+mn-lt"/>
              </a:rPr>
              <a:t> size.</a:t>
            </a:r>
          </a:p>
          <a:p>
            <a:pPr algn="just"/>
            <a:r>
              <a:rPr lang="en-ZA" sz="2800" dirty="0">
                <a:latin typeface="+mn-lt"/>
              </a:rPr>
              <a:t>Infants who receive the both </a:t>
            </a:r>
            <a:r>
              <a:rPr lang="en-ZA" sz="2800" b="1" dirty="0">
                <a:latin typeface="+mn-lt"/>
              </a:rPr>
              <a:t>measles vaccine </a:t>
            </a:r>
            <a:r>
              <a:rPr lang="en-ZA" sz="2800" dirty="0">
                <a:latin typeface="+mn-lt"/>
              </a:rPr>
              <a:t>dose consecutively develop a </a:t>
            </a:r>
            <a:r>
              <a:rPr lang="en-ZA" sz="2800" b="1" dirty="0">
                <a:latin typeface="+mn-lt"/>
              </a:rPr>
              <a:t>permanent immunity</a:t>
            </a:r>
            <a:r>
              <a:rPr lang="en-ZA" sz="2800" dirty="0">
                <a:latin typeface="+mn-lt"/>
              </a:rPr>
              <a:t> to the disease</a:t>
            </a:r>
            <a:endParaRPr lang="en-US" sz="2800" dirty="0">
              <a:latin typeface="+mn-lt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FC57B9-79E6-4583-A4C4-22F2912F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Methods</a:t>
            </a:r>
            <a:br>
              <a:rPr lang="en-US" dirty="0">
                <a:latin typeface="+mn-lt"/>
              </a:rPr>
            </a:br>
            <a:r>
              <a:rPr lang="en-US" b="0" dirty="0">
                <a:latin typeface="+mn-lt"/>
              </a:rPr>
              <a:t>Mathematical Model</a:t>
            </a:r>
            <a:br>
              <a:rPr lang="en-ZA" dirty="0">
                <a:latin typeface="+mn-lt"/>
              </a:rPr>
            </a:br>
            <a:endParaRPr lang="en-Z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660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"/>
    </mc:Choice>
    <mc:Fallback>
      <p:transition spd="slow" advTm="20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74D86-A35A-45C0-AEA6-0E901A53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778153"/>
          </a:xfrm>
        </p:spPr>
        <p:txBody>
          <a:bodyPr/>
          <a:lstStyle/>
          <a:p>
            <a:r>
              <a:rPr lang="en-US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CEF4B-E90B-4A46-B45D-899ADEE91B65}"/>
              </a:ext>
            </a:extLst>
          </p:cNvPr>
          <p:cNvSpPr txBox="1"/>
          <p:nvPr/>
        </p:nvSpPr>
        <p:spPr>
          <a:xfrm>
            <a:off x="4709786" y="5832405"/>
            <a:ext cx="712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Figure 1: Model diagram for a measles vaccination model with two age group</a:t>
            </a:r>
            <a:r>
              <a:rPr lang="en-US" sz="1200" dirty="0">
                <a:latin typeface="Calibri Light"/>
                <a:cs typeface="Calibri Light"/>
              </a:rPr>
              <a:t>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6B5BD-3CE7-4132-AC69-79F489D94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950" y="1152395"/>
            <a:ext cx="7342188" cy="447179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9D509-5A02-4B30-8DAB-1124D582D7F3}"/>
              </a:ext>
            </a:extLst>
          </p:cNvPr>
          <p:cNvSpPr txBox="1"/>
          <p:nvPr/>
        </p:nvSpPr>
        <p:spPr>
          <a:xfrm>
            <a:off x="518668" y="1703540"/>
            <a:ext cx="3614921" cy="317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000"/>
              </a:spcBef>
              <a:buClr>
                <a:srgbClr val="B7996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Subdivide the </a:t>
            </a:r>
            <a:r>
              <a:rPr lang="en-US" sz="2400" b="1" dirty="0">
                <a:solidFill>
                  <a:srgbClr val="4D5356"/>
                </a:solidFill>
                <a:cs typeface="Calibri Light" panose="020F0302020204030204" pitchFamily="34" charset="0"/>
              </a:rPr>
              <a:t>host</a:t>
            </a: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 population into </a:t>
            </a:r>
            <a:r>
              <a:rPr lang="en-US" sz="2400" b="1" dirty="0">
                <a:solidFill>
                  <a:srgbClr val="4D5356"/>
                </a:solidFill>
                <a:cs typeface="Calibri Light" panose="020F0302020204030204" pitchFamily="34" charset="0"/>
              </a:rPr>
              <a:t>two age </a:t>
            </a: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groups, </a:t>
            </a:r>
          </a:p>
          <a:p>
            <a:pPr marL="457200" lvl="0" indent="-457200">
              <a:spcBef>
                <a:spcPts val="1000"/>
              </a:spcBef>
              <a:buClr>
                <a:srgbClr val="B7996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Considering </a:t>
            </a:r>
            <a:r>
              <a:rPr lang="en-US" sz="2400" b="1" dirty="0">
                <a:solidFill>
                  <a:srgbClr val="4D5356"/>
                </a:solidFill>
                <a:cs typeface="Calibri Light" panose="020F0302020204030204" pitchFamily="34" charset="0"/>
              </a:rPr>
              <a:t>age-specific </a:t>
            </a: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differences in vaccination schedules, mortality, and contact patterns</a:t>
            </a:r>
            <a:endParaRPr lang="en-GB" sz="2400" dirty="0">
              <a:solidFill>
                <a:srgbClr val="4D5356"/>
              </a:solidFill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"/>
    </mc:Choice>
    <mc:Fallback>
      <p:transition spd="slow" advTm="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52DC924-D2E0-2C47-A9AC-F881F80C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9929" y="1147482"/>
                <a:ext cx="7051209" cy="53657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+mn-lt"/>
                  </a:rPr>
                  <a:t>SEIR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+mn-lt"/>
                  </a:rPr>
                  <a:t>Description of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latin typeface="+mn-lt"/>
                    <a:ea typeface="CMBX10"/>
                  </a:rPr>
                  <a:t>P</a:t>
                </a:r>
                <a:r>
                  <a:rPr lang="en-ZA" sz="2800" dirty="0">
                    <a:effectLst/>
                    <a:latin typeface="+mn-lt"/>
                    <a:ea typeface="CMBX10"/>
                  </a:rPr>
                  <a:t>roportion of infants who received the first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800" dirty="0">
                    <a:effectLst/>
                    <a:latin typeface="+mn-lt"/>
                    <a:ea typeface="CMBX10"/>
                  </a:rPr>
                  <a:t> of the vaccination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latin typeface="+mn-lt"/>
                            <a:ea typeface="CMBX10"/>
                          </a:rPr>
                        </m:ctrlPr>
                      </m:sSubPr>
                      <m:e>
                        <m:r>
                          <a:rPr lang="en-ZA" sz="2800" i="1">
                            <a:latin typeface="+mn-lt"/>
                            <a:ea typeface="CMBX10"/>
                          </a:rPr>
                          <m:t>𝑅</m:t>
                        </m:r>
                      </m:e>
                      <m:sub>
                        <m:r>
                          <a:rPr lang="en-ZA" sz="2800" i="1">
                            <a:latin typeface="+mn-lt"/>
                            <a:ea typeface="CMBX10"/>
                          </a:rPr>
                          <m:t>1</m:t>
                        </m:r>
                      </m:sub>
                    </m:sSub>
                  </m:oMath>
                </a14:m>
                <a:endParaRPr lang="en-GB" sz="2800" dirty="0">
                  <a:latin typeface="+mn-lt"/>
                  <a:ea typeface="CMBX1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latin typeface="+mn-lt"/>
                    <a:ea typeface="CMBX10"/>
                  </a:rPr>
                  <a:t>P</a:t>
                </a:r>
                <a:r>
                  <a:rPr lang="en-ZA" sz="2800" dirty="0">
                    <a:effectLst/>
                    <a:latin typeface="+mn-lt"/>
                    <a:ea typeface="CMBX10"/>
                  </a:rPr>
                  <a:t>roportion of infants who received the first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GB" sz="2800" b="0" i="1" smtClean="0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ZA" sz="2800" dirty="0">
                    <a:effectLst/>
                    <a:latin typeface="+mn-lt"/>
                    <a:ea typeface="CMBX10"/>
                  </a:rPr>
                  <a:t> of the vaccination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latin typeface="+mn-lt"/>
                            <a:ea typeface="CMBX10"/>
                          </a:rPr>
                        </m:ctrlPr>
                      </m:sSubPr>
                      <m:e>
                        <m:r>
                          <a:rPr lang="en-ZA" sz="2800" i="1">
                            <a:latin typeface="+mn-lt"/>
                            <a:ea typeface="CMBX1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latin typeface="+mn-lt"/>
                            <a:ea typeface="CMBX1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effectLst/>
                    <a:latin typeface="+mn-lt"/>
                    <a:ea typeface="CMBX10"/>
                  </a:rPr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1−</m:t>
                    </m:r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GB" sz="2800" b="0" i="0" smtClean="0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−</m:t>
                    </m:r>
                  </m:oMath>
                </a14:m>
                <a:r>
                  <a:rPr lang="en-ZA" sz="2800" dirty="0">
                    <a:effectLst/>
                    <a:latin typeface="+mn-lt"/>
                    <a:ea typeface="CMBX1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solidFill>
                              <a:srgbClr val="4D5356"/>
                            </a:solidFill>
                            <a:latin typeface="+mn-lt"/>
                            <a:ea typeface="CMBX10"/>
                          </a:rPr>
                        </m:ctrlPr>
                      </m:sSubPr>
                      <m:e>
                        <m:r>
                          <a:rPr lang="en-ZA" sz="2800" i="1">
                            <a:solidFill>
                              <a:srgbClr val="4D5356"/>
                            </a:solidFill>
                            <a:latin typeface="+mn-lt"/>
                            <a:ea typeface="CMBX10"/>
                          </a:rPr>
                          <m:t>𝑆</m:t>
                        </m:r>
                      </m:e>
                      <m:sub>
                        <m:r>
                          <a:rPr lang="en-ZA" sz="2800" i="1">
                            <a:solidFill>
                              <a:srgbClr val="4D5356"/>
                            </a:solidFill>
                            <a:latin typeface="+mn-lt"/>
                            <a:ea typeface="CMBX10"/>
                          </a:rPr>
                          <m:t>1</m:t>
                        </m:r>
                      </m:sub>
                    </m:sSub>
                  </m:oMath>
                </a14:m>
                <a:endParaRPr lang="en-ZA" sz="2800" dirty="0">
                  <a:effectLst/>
                  <a:latin typeface="+mn-lt"/>
                  <a:ea typeface="CMBX1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effectLst/>
                    <a:latin typeface="+mn-lt"/>
                    <a:ea typeface="CMBX10"/>
                  </a:rPr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1−</m:t>
                    </m:r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ZA" sz="2800" i="1" smtClean="0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GB" sz="2800" b="0" i="0" smtClean="0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 −</m:t>
                    </m:r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52DC924-D2E0-2C47-A9AC-F881F80C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9929" y="1147482"/>
                <a:ext cx="7051209" cy="5365745"/>
              </a:xfrm>
              <a:blipFill>
                <a:blip r:embed="rId3"/>
                <a:stretch>
                  <a:fillRect l="-1556" t="-102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5" y="2943724"/>
            <a:ext cx="3880327" cy="1019176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rgbClr val="4D5356"/>
                </a:solidFill>
                <a:latin typeface="Raleway Light"/>
                <a:ea typeface="CMBX10"/>
                <a:cs typeface="Arial" panose="020B0604020202020204" pitchFamily="34" charset="0"/>
              </a:rPr>
              <a:t>Measles vaccination model</a:t>
            </a:r>
            <a:br>
              <a:rPr lang="en-ZA" dirty="0">
                <a:solidFill>
                  <a:srgbClr val="4D5356"/>
                </a:solidFill>
                <a:latin typeface="Raleway Light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1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"/>
    </mc:Choice>
    <mc:Fallback>
      <p:transition spd="slow" advTm="329"/>
    </mc:Fallback>
  </mc:AlternateContent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C6D65BAC40A45BAB92F14DB5F4FAF" ma:contentTypeVersion="13" ma:contentTypeDescription="Create a new document." ma:contentTypeScope="" ma:versionID="4bebfb9a38d2a52932940e3bd172a61b">
  <xsd:schema xmlns:xsd="http://www.w3.org/2001/XMLSchema" xmlns:xs="http://www.w3.org/2001/XMLSchema" xmlns:p="http://schemas.microsoft.com/office/2006/metadata/properties" xmlns:ns2="88a3d677-9216-46c3-8201-ee58da5def3b" xmlns:ns3="dffefaba-9bcc-430d-9abe-09565c10f6ee" targetNamespace="http://schemas.microsoft.com/office/2006/metadata/properties" ma:root="true" ma:fieldsID="c2094452f851fe343f0223b9fe04b330" ns2:_="" ns3:_="">
    <xsd:import namespace="88a3d677-9216-46c3-8201-ee58da5def3b"/>
    <xsd:import namespace="dffefaba-9bcc-430d-9abe-09565c10f6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3d677-9216-46c3-8201-ee58da5d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efaba-9bcc-430d-9abe-09565c10f6e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E5DF14-AE58-4BE2-AB41-831F4178A50A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dffefaba-9bcc-430d-9abe-09565c10f6ee"/>
    <ds:schemaRef ds:uri="88a3d677-9216-46c3-8201-ee58da5def3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0213AC-E5B0-4D5F-B383-66D2C3517A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3d677-9216-46c3-8201-ee58da5def3b"/>
    <ds:schemaRef ds:uri="dffefaba-9bcc-430d-9abe-09565c10f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5A46B9-1959-47BE-840D-4BB11B06DD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39022</TotalTime>
  <Words>1269</Words>
  <Application>Microsoft Office PowerPoint</Application>
  <PresentationFormat>Widescreen</PresentationFormat>
  <Paragraphs>120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Raleway</vt:lpstr>
      <vt:lpstr>Raleway Light</vt:lpstr>
      <vt:lpstr>Raleway Medium</vt:lpstr>
      <vt:lpstr>Symbol</vt:lpstr>
      <vt:lpstr>Trebuchet MS</vt:lpstr>
      <vt:lpstr>Wingdings</vt:lpstr>
      <vt:lpstr>Office Theme</vt:lpstr>
      <vt:lpstr>1_Office Theme</vt:lpstr>
      <vt:lpstr>A discrete age-structured mathematical model for the application of measles vaccination strategies  Ziyabukwa Mthi  Supervisor: Dr L. Bolton Co-supervisor: Mr. J. Bingham  Department of Mathematical Sciences Stellenbosch University South Africa 21 0ctober 2022</vt:lpstr>
      <vt:lpstr>Introduction</vt:lpstr>
      <vt:lpstr>PowerPoint Presentation</vt:lpstr>
      <vt:lpstr>PowerPoint Presentation</vt:lpstr>
      <vt:lpstr>PowerPoint Presentation</vt:lpstr>
      <vt:lpstr>Review</vt:lpstr>
      <vt:lpstr>Methods Mathematical Model </vt:lpstr>
      <vt:lpstr>Methods</vt:lpstr>
      <vt:lpstr>Measles vaccination model </vt:lpstr>
      <vt:lpstr>Methods</vt:lpstr>
      <vt:lpstr>Parameter estimation</vt:lpstr>
      <vt:lpstr>Methods</vt:lpstr>
      <vt:lpstr>Methods</vt:lpstr>
      <vt:lpstr>Methods</vt:lpstr>
      <vt:lpstr>PowerPoint Presentation</vt:lpstr>
      <vt:lpstr>Immune profile analysis • Age-group 1 (6 – 12 months olds)</vt:lpstr>
      <vt:lpstr>Immune profile analysis • Age-group 2 (12 – 60 months olds)  </vt:lpstr>
      <vt:lpstr>Effect of improving vaccination coverage of measles • Age-group 1 (6 – 12 months olds)</vt:lpstr>
      <vt:lpstr>Effect of improving vaccination coverage of measles • Age-group 2 (12 – 60 months olds)   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ZIYABUKWA</cp:lastModifiedBy>
  <cp:revision>725</cp:revision>
  <dcterms:created xsi:type="dcterms:W3CDTF">2021-09-15T08:20:16Z</dcterms:created>
  <dcterms:modified xsi:type="dcterms:W3CDTF">2022-10-21T11:27:35Z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</Properties>
</file>